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7EE2C-7FDC-4718-8BBE-A3568FE11147}" v="1" dt="2026-07-17T14:57:2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6" d="100"/>
          <a:sy n="106" d="100"/>
        </p:scale>
        <p:origin x="9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caudell" userId="b11315fdb2bfa02f" providerId="LiveId" clId="{9CA9E9DE-8D08-4AC9-A48A-879E529321AA}"/>
    <pc:docChg chg="modSld">
      <pc:chgData name="jeff caudell" userId="b11315fdb2bfa02f" providerId="LiveId" clId="{9CA9E9DE-8D08-4AC9-A48A-879E529321AA}" dt="2026-07-17T14:57:29.831" v="73" actId="14826"/>
      <pc:docMkLst>
        <pc:docMk/>
      </pc:docMkLst>
      <pc:sldChg chg="modSp">
        <pc:chgData name="jeff caudell" userId="b11315fdb2bfa02f" providerId="LiveId" clId="{9CA9E9DE-8D08-4AC9-A48A-879E529321AA}" dt="2026-07-17T14:57:29.831" v="73" actId="14826"/>
        <pc:sldMkLst>
          <pc:docMk/>
          <pc:sldMk cId="0" sldId="259"/>
        </pc:sldMkLst>
        <pc:picChg chg="mod">
          <ac:chgData name="jeff caudell" userId="b11315fdb2bfa02f" providerId="LiveId" clId="{9CA9E9DE-8D08-4AC9-A48A-879E529321AA}" dt="2026-07-17T14:57:29.831" v="73" actId="14826"/>
          <ac:picMkLst>
            <pc:docMk/>
            <pc:sldMk cId="0" sldId="259"/>
            <ac:picMk id="25" creationId="{8C907D3E-585D-3491-2B72-DDC79DC5FF53}"/>
          </ac:picMkLst>
        </pc:picChg>
      </pc:sldChg>
      <pc:sldChg chg="modSp mod">
        <pc:chgData name="jeff caudell" userId="b11315fdb2bfa02f" providerId="LiveId" clId="{9CA9E9DE-8D08-4AC9-A48A-879E529321AA}" dt="2026-07-17T14:46:59.259" v="40" actId="113"/>
        <pc:sldMkLst>
          <pc:docMk/>
          <pc:sldMk cId="0" sldId="269"/>
        </pc:sldMkLst>
        <pc:spChg chg="mod">
          <ac:chgData name="jeff caudell" userId="b11315fdb2bfa02f" providerId="LiveId" clId="{9CA9E9DE-8D08-4AC9-A48A-879E529321AA}" dt="2026-07-17T14:46:59.259" v="40" actId="113"/>
          <ac:spMkLst>
            <pc:docMk/>
            <pc:sldMk cId="0" sldId="269"/>
            <ac:spMk id="5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37.629" v="35" actId="403"/>
          <ac:spMkLst>
            <pc:docMk/>
            <pc:sldMk cId="0" sldId="269"/>
            <ac:spMk id="8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42.546" v="37" actId="403"/>
          <ac:spMkLst>
            <pc:docMk/>
            <pc:sldMk cId="0" sldId="269"/>
            <ac:spMk id="12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31.967" v="33" actId="404"/>
          <ac:spMkLst>
            <pc:docMk/>
            <pc:sldMk cId="0" sldId="269"/>
            <ac:spMk id="16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52.082" v="39" actId="403"/>
          <ac:spMkLst>
            <pc:docMk/>
            <pc:sldMk cId="0" sldId="269"/>
            <ac:spMk id="20" creationId="{00000000-0000-0000-0000-000000000000}"/>
          </ac:spMkLst>
        </pc:spChg>
      </pc:sldChg>
      <pc:sldChg chg="modSp mod">
        <pc:chgData name="jeff caudell" userId="b11315fdb2bfa02f" providerId="LiveId" clId="{9CA9E9DE-8D08-4AC9-A48A-879E529321AA}" dt="2026-07-17T14:47:38.167" v="46" actId="403"/>
        <pc:sldMkLst>
          <pc:docMk/>
          <pc:sldMk cId="0" sldId="271"/>
        </pc:sldMkLst>
        <pc:spChg chg="mod">
          <ac:chgData name="jeff caudell" userId="b11315fdb2bfa02f" providerId="LiveId" clId="{9CA9E9DE-8D08-4AC9-A48A-879E529321AA}" dt="2026-07-17T14:47:20.382" v="42" actId="403"/>
          <ac:spMkLst>
            <pc:docMk/>
            <pc:sldMk cId="0" sldId="271"/>
            <ac:spMk id="8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7:30.784" v="44" actId="40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7:38.167" v="46" actId="403"/>
          <ac:spMkLst>
            <pc:docMk/>
            <pc:sldMk cId="0" sldId="271"/>
            <ac:spMk id="12" creationId="{00000000-0000-0000-0000-000000000000}"/>
          </ac:spMkLst>
        </pc:spChg>
      </pc:sldChg>
      <pc:sldChg chg="modSp mod">
        <pc:chgData name="jeff caudell" userId="b11315fdb2bfa02f" providerId="LiveId" clId="{9CA9E9DE-8D08-4AC9-A48A-879E529321AA}" dt="2026-07-17T14:49:56.111" v="72" actId="207"/>
        <pc:sldMkLst>
          <pc:docMk/>
          <pc:sldMk cId="0" sldId="272"/>
        </pc:sldMkLst>
        <pc:spChg chg="mod">
          <ac:chgData name="jeff caudell" userId="b11315fdb2bfa02f" providerId="LiveId" clId="{9CA9E9DE-8D08-4AC9-A48A-879E529321AA}" dt="2026-07-17T14:49:39.088" v="69" actId="207"/>
          <ac:spMkLst>
            <pc:docMk/>
            <pc:sldMk cId="0" sldId="272"/>
            <ac:spMk id="6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14.283" v="59" actId="403"/>
          <ac:spMkLst>
            <pc:docMk/>
            <pc:sldMk cId="0" sldId="272"/>
            <ac:spMk id="8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51.912" v="71" actId="207"/>
          <ac:spMkLst>
            <pc:docMk/>
            <pc:sldMk cId="0" sldId="272"/>
            <ac:spMk id="9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27.599" v="65" actId="403"/>
          <ac:spMkLst>
            <pc:docMk/>
            <pc:sldMk cId="0" sldId="272"/>
            <ac:spMk id="11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47.906" v="70" actId="207"/>
          <ac:spMkLst>
            <pc:docMk/>
            <pc:sldMk cId="0" sldId="272"/>
            <ac:spMk id="12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21.327" v="62" actId="403"/>
          <ac:spMkLst>
            <pc:docMk/>
            <pc:sldMk cId="0" sldId="272"/>
            <ac:spMk id="14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56.111" v="72" actId="207"/>
          <ac:spMkLst>
            <pc:docMk/>
            <pc:sldMk cId="0" sldId="272"/>
            <ac:spMk id="15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9:34.139" v="68" actId="403"/>
          <ac:spMkLst>
            <pc:docMk/>
            <pc:sldMk cId="0" sldId="272"/>
            <ac:spMk id="17" creationId="{00000000-0000-0000-0000-000000000000}"/>
          </ac:spMkLst>
        </pc:spChg>
      </pc:sldChg>
      <pc:sldChg chg="modSp mod">
        <pc:chgData name="jeff caudell" userId="b11315fdb2bfa02f" providerId="LiveId" clId="{9CA9E9DE-8D08-4AC9-A48A-879E529321AA}" dt="2026-07-17T14:46:09.666" v="29" actId="403"/>
        <pc:sldMkLst>
          <pc:docMk/>
          <pc:sldMk cId="0" sldId="273"/>
        </pc:sldMkLst>
        <pc:spChg chg="mod">
          <ac:chgData name="jeff caudell" userId="b11315fdb2bfa02f" providerId="LiveId" clId="{9CA9E9DE-8D08-4AC9-A48A-879E529321AA}" dt="2026-07-17T14:45:25.031" v="5" actId="403"/>
          <ac:spMkLst>
            <pc:docMk/>
            <pc:sldMk cId="0" sldId="273"/>
            <ac:spMk id="15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31.752" v="8" actId="403"/>
          <ac:spMkLst>
            <pc:docMk/>
            <pc:sldMk cId="0" sldId="273"/>
            <ac:spMk id="17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37.189" v="11" actId="403"/>
          <ac:spMkLst>
            <pc:docMk/>
            <pc:sldMk cId="0" sldId="273"/>
            <ac:spMk id="19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19.172" v="2" actId="403"/>
          <ac:spMkLst>
            <pc:docMk/>
            <pc:sldMk cId="0" sldId="273"/>
            <ac:spMk id="21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43.660" v="14" actId="403"/>
          <ac:spMkLst>
            <pc:docMk/>
            <pc:sldMk cId="0" sldId="273"/>
            <ac:spMk id="23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59.082" v="23" actId="403"/>
          <ac:spMkLst>
            <pc:docMk/>
            <pc:sldMk cId="0" sldId="273"/>
            <ac:spMk id="25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48.876" v="17" actId="403"/>
          <ac:spMkLst>
            <pc:docMk/>
            <pc:sldMk cId="0" sldId="273"/>
            <ac:spMk id="27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04.641" v="26" actId="403"/>
          <ac:spMkLst>
            <pc:docMk/>
            <pc:sldMk cId="0" sldId="273"/>
            <ac:spMk id="29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5:53.246" v="20" actId="403"/>
          <ac:spMkLst>
            <pc:docMk/>
            <pc:sldMk cId="0" sldId="273"/>
            <ac:spMk id="31" creationId="{00000000-0000-0000-0000-000000000000}"/>
          </ac:spMkLst>
        </pc:spChg>
        <pc:spChg chg="mod">
          <ac:chgData name="jeff caudell" userId="b11315fdb2bfa02f" providerId="LiveId" clId="{9CA9E9DE-8D08-4AC9-A48A-879E529321AA}" dt="2026-07-17T14:46:09.666" v="29" actId="403"/>
          <ac:spMkLst>
            <pc:docMk/>
            <pc:sldMk cId="0" sldId="273"/>
            <ac:spMk id="33" creationId="{00000000-0000-0000-0000-000000000000}"/>
          </ac:spMkLst>
        </pc:spChg>
      </pc:sldChg>
      <pc:sldChg chg="modSp mod">
        <pc:chgData name="jeff caudell" userId="b11315fdb2bfa02f" providerId="LiveId" clId="{9CA9E9DE-8D08-4AC9-A48A-879E529321AA}" dt="2026-07-17T14:48:05.930" v="56" actId="20577"/>
        <pc:sldMkLst>
          <pc:docMk/>
          <pc:sldMk cId="0" sldId="274"/>
        </pc:sldMkLst>
        <pc:spChg chg="mod">
          <ac:chgData name="jeff caudell" userId="b11315fdb2bfa02f" providerId="LiveId" clId="{9CA9E9DE-8D08-4AC9-A48A-879E529321AA}" dt="2026-07-17T14:48:05.930" v="56" actId="20577"/>
          <ac:spMkLst>
            <pc:docMk/>
            <pc:sldMk cId="0" sldId="274"/>
            <ac:spMk id="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38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rgbClr val="0B1A30">
              <a:alpha val="97000"/>
            </a:srgbClr>
          </a:solidFill>
          <a:ln w="12700">
            <a:solidFill>
              <a:srgbClr val="0B1A3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4279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EEE8DC"/>
                </a:solidFill>
              </a:rPr>
              <a:t>Investor Presentation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13232" y="4681728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2026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13232" y="5888736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00" dirty="0">
                <a:solidFill>
                  <a:srgbClr val="B8B1A5"/>
                </a:solidFill>
              </a:rPr>
              <a:t>Confidential — Not a Securities Offering</a:t>
            </a:r>
            <a:endParaRPr lang="en-US" sz="700" dirty="0"/>
          </a:p>
        </p:txBody>
      </p:sp>
      <p:pic>
        <p:nvPicPr>
          <p:cNvPr id="18" name="Picture 17" descr="THE ARCHITECTURE OF HAIR.&#10;&#10;AI-generated content may be incorrect.">
            <a:extLst>
              <a:ext uri="{FF2B5EF4-FFF2-40B4-BE49-F238E27FC236}">
                <a16:creationId xmlns:a16="http://schemas.microsoft.com/office/drawing/2014/main" id="{E54BB434-7750-49B1-F883-0BD6ADAF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48" y="416048"/>
            <a:ext cx="3739903" cy="2162560"/>
          </a:xfrm>
          <a:prstGeom prst="rect">
            <a:avLst/>
          </a:prstGeom>
        </p:spPr>
      </p:pic>
      <p:pic>
        <p:nvPicPr>
          <p:cNvPr id="22" name="Picture 21" descr="BOND STREET&#10;&#10;AI-generated content may be incorrect.">
            <a:extLst>
              <a:ext uri="{FF2B5EF4-FFF2-40B4-BE49-F238E27FC236}">
                <a16:creationId xmlns:a16="http://schemas.microsoft.com/office/drawing/2014/main" id="{66EDDF56-524F-848C-5D31-05A1C09B1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557" y="1161047"/>
            <a:ext cx="6061808" cy="4535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Competitive Position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108 Bond enters the one conceptual territory the category has not claimed.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685800" y="1828800"/>
            <a:ext cx="21945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0B1A30"/>
                </a:solidFill>
              </a:rPr>
              <a:t>CURRENT FIELD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685800" y="2029968"/>
            <a:ext cx="566928" cy="0"/>
          </a:xfrm>
          <a:prstGeom prst="line">
            <a:avLst/>
          </a:prstGeom>
          <a:noFill/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31520" y="233172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B1A30"/>
                </a:solidFill>
              </a:rPr>
              <a:t>Conglomerates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31520" y="26517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Scale and resources, but often diluted prestige and brand stretch.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31520" y="338328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B1A30"/>
                </a:solidFill>
              </a:rPr>
              <a:t>Salon legacy players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731520" y="370332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Professional authority, but many have expanded broadly and lost sharpness.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731520" y="443484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B1A30"/>
                </a:solidFill>
              </a:rPr>
              <a:t>Prestige disruptors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31520" y="475488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Built heat quickly, then risked commoditization through broad platform exposure.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074920" y="3364992"/>
            <a:ext cx="73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6080760" y="1828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0B1A30"/>
                </a:solidFill>
              </a:rPr>
              <a:t>108 BOND STREET ADVANTAGE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6080760" y="2029968"/>
            <a:ext cx="566928" cy="0"/>
          </a:xfrm>
          <a:prstGeom prst="line">
            <a:avLst/>
          </a:prstGeom>
          <a:noFill/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144768" y="23317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B1A30"/>
                </a:solidFill>
              </a:rPr>
              <a:t>Architectural framework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6144768" y="2624328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Structure, geometry, precision.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8887968" y="23317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B1A30"/>
                </a:solidFill>
              </a:rPr>
              <a:t>Heritage credibility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8887968" y="2624328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108 Bond Street, London, 1954.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144768" y="33192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B1A30"/>
                </a:solidFill>
              </a:rPr>
              <a:t>Controlled distribution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144768" y="36118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No Amazon until brand equity is established.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8887968" y="33192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B1A30"/>
                </a:solidFill>
              </a:rPr>
              <a:t>Disciplined claims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8887968" y="36118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Trust over exaggeration.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6144768" y="430682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B1A30"/>
                </a:solidFill>
              </a:rPr>
              <a:t>Founder nucleus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144768" y="4599432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Early investors become brand architects.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8" name="Text 26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30" name="Picture 29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1CFBBB7D-8907-7704-5158-29870303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93192" y="6492240"/>
            <a:ext cx="3749039" cy="14630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550" b="0" i="0">
                <a:solidFill>
                  <a:srgbClr val="696969"/>
                </a:solidFill>
                <a:latin typeface="Aptos"/>
              </a:rPr>
              <a:t>108 BOND ENTERPRISES, LLC  ·  CONFIDENTIAL  ·  INVESTOR PRESENTATION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12680" y="6492240"/>
            <a:ext cx="1783080" cy="14630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sz="550" b="0" i="0">
                <a:solidFill>
                  <a:srgbClr val="696969"/>
                </a:solidFill>
                <a:latin typeface="Aptos"/>
              </a:rPr>
              <a:t>THE ARCHITECTURE OF 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822960"/>
            <a:ext cx="8046720" cy="41148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2500" b="0" i="0">
                <a:solidFill>
                  <a:srgbClr val="0B1A30"/>
                </a:solidFill>
                <a:latin typeface="Georgia"/>
              </a:rPr>
              <a:t>A Category Ready to Be Disrupted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371600"/>
            <a:ext cx="4568623" cy="198516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50" b="0" i="0" dirty="0">
                <a:solidFill>
                  <a:srgbClr val="696969"/>
                </a:solidFill>
                <a:latin typeface="Aptos"/>
              </a:rPr>
              <a:t>108 Bond</a:t>
            </a:r>
            <a:r>
              <a:rPr lang="en-US" sz="1050" b="0" i="0" dirty="0">
                <a:solidFill>
                  <a:srgbClr val="696969"/>
                </a:solidFill>
                <a:latin typeface="Aptos"/>
              </a:rPr>
              <a:t> Street</a:t>
            </a:r>
            <a:r>
              <a:rPr sz="1050" b="0" i="0" dirty="0">
                <a:solidFill>
                  <a:srgbClr val="696969"/>
                </a:solidFill>
                <a:latin typeface="Aptos"/>
              </a:rPr>
              <a:t> enters the one conceptual territory no competitor has claimed.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856231"/>
            <a:ext cx="1128579" cy="190821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00" b="1" i="0" dirty="0">
                <a:solidFill>
                  <a:srgbClr val="0B1A30"/>
                </a:solidFill>
                <a:latin typeface="Aptos"/>
              </a:rPr>
              <a:t>THE COMPETITION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103120"/>
            <a:ext cx="685800" cy="10972"/>
          </a:xfrm>
          <a:prstGeom prst="rect">
            <a:avLst/>
          </a:prstGeom>
          <a:solidFill>
            <a:srgbClr val="0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00800" y="1856231"/>
            <a:ext cx="1846724" cy="190821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00" b="1" i="0" dirty="0">
                <a:solidFill>
                  <a:srgbClr val="0B1A30"/>
                </a:solidFill>
                <a:latin typeface="Aptos"/>
              </a:rPr>
              <a:t>108 BOND</a:t>
            </a:r>
            <a:r>
              <a:rPr lang="en-US" sz="1000" b="1" i="0" dirty="0">
                <a:solidFill>
                  <a:srgbClr val="0B1A30"/>
                </a:solidFill>
                <a:latin typeface="Aptos"/>
              </a:rPr>
              <a:t> STREET</a:t>
            </a:r>
            <a:r>
              <a:rPr sz="1000" b="1" i="0" dirty="0">
                <a:solidFill>
                  <a:srgbClr val="0B1A30"/>
                </a:solidFill>
                <a:latin typeface="Aptos"/>
              </a:rPr>
              <a:t> ADVANTAGE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2103120"/>
            <a:ext cx="685800" cy="10972"/>
          </a:xfrm>
          <a:prstGeom prst="rect">
            <a:avLst/>
          </a:prstGeom>
          <a:solidFill>
            <a:srgbClr val="0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596128" y="3730752"/>
            <a:ext cx="548640" cy="32918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sz="2000" b="0" i="0">
                <a:solidFill>
                  <a:srgbClr val="BAB5AB"/>
                </a:solidFill>
                <a:latin typeface="Georgia"/>
              </a:rPr>
              <a:t>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" y="2395728"/>
            <a:ext cx="41605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919" b="1" i="0">
                <a:solidFill>
                  <a:srgbClr val="0B1A30"/>
                </a:solidFill>
                <a:latin typeface="Aptos"/>
              </a:rPr>
              <a:t>L'Oréal / P&amp;G / Henkel / Estée Lauder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" y="2642616"/>
            <a:ext cx="4526280" cy="344710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Multi-billion conglomerate portfolios. Scale is high, but prestige clarity can dilute across broad product and </a:t>
            </a:r>
            <a:r>
              <a:rPr sz="1000" b="0" i="0" dirty="0" err="1">
                <a:solidFill>
                  <a:srgbClr val="2D2D2D"/>
                </a:solidFill>
                <a:latin typeface="Aptos"/>
              </a:rPr>
              <a:t>haircolor</a:t>
            </a:r>
            <a:r>
              <a:rPr sz="1000" b="0" i="0" dirty="0">
                <a:solidFill>
                  <a:srgbClr val="2D2D2D"/>
                </a:solidFill>
                <a:latin typeface="Aptos"/>
              </a:rPr>
              <a:t> revenue bases.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3200400"/>
            <a:ext cx="41605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919" b="1" i="0">
                <a:solidFill>
                  <a:srgbClr val="0B1A30"/>
                </a:solidFill>
                <a:latin typeface="Aptos"/>
              </a:rPr>
              <a:t>John Paul Mitchell 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" y="3447288"/>
            <a:ext cx="4526280" cy="344710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Major private player with professional authority, but category sharpness has waned as distribution and pricing expanded broadly.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" y="4005072"/>
            <a:ext cx="41605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919" b="1" i="0">
                <a:solidFill>
                  <a:srgbClr val="0B1A30"/>
                </a:solidFill>
                <a:latin typeface="Aptos"/>
              </a:rPr>
              <a:t>Olaplex / K18 / Oribe / OUAI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4251960"/>
            <a:ext cx="4526280" cy="344710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Independent disruptors built heat quickly, then became exposed to platform commoditization and substitution.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" y="4809744"/>
            <a:ext cx="41605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919" b="1" i="0">
                <a:solidFill>
                  <a:srgbClr val="0B1A30"/>
                </a:solidFill>
                <a:latin typeface="Aptos"/>
              </a:rPr>
              <a:t>Amazon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0" y="5056631"/>
            <a:ext cx="4526280" cy="344710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Explicit strategic risk. 108 Bond avoids Amazon until Year 5, after brand equity and consumer demand are established.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520" y="239572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Ownable Architectural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6520" y="2642616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Competitors speak molecules. 108 Bond </a:t>
            </a:r>
            <a:r>
              <a:rPr lang="en-US" sz="1000" b="0" i="0" dirty="0" err="1">
                <a:solidFill>
                  <a:srgbClr val="2D2D2D"/>
                </a:solidFill>
                <a:latin typeface="Aptos"/>
              </a:rPr>
              <a:t>treet</a:t>
            </a:r>
            <a:r>
              <a:rPr lang="en-US" sz="1000" b="0" i="0" dirty="0">
                <a:solidFill>
                  <a:srgbClr val="2D2D2D"/>
                </a:solidFill>
                <a:latin typeface="Aptos"/>
              </a:rPr>
              <a:t> </a:t>
            </a:r>
            <a:r>
              <a:rPr sz="1000" b="0" i="0" dirty="0">
                <a:solidFill>
                  <a:srgbClr val="2D2D2D"/>
                </a:solidFill>
                <a:latin typeface="Aptos"/>
              </a:rPr>
              <a:t>speaks structure, geometry, and precision.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8280" y="239572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Heritage Credibility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98280" y="2642616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108 Bond Street, London, 1954 — an origin story no competitor can manufacture.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6520" y="349300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Controlled Distribution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6520" y="3739896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Prestige protected through disciplined channel sequencing and no early Amazon exposure.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98280" y="349300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Disciplined Claims Strategy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98280" y="3739896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No exaggeration. No pseudo-science. Verifiable, translatable performance language.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6520" y="459028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Founder-Driven Cultural Nucleus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6520" y="4837175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Founder Circle creates early ambassadors and a brand-architect community.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8280" y="4590288"/>
            <a:ext cx="2331720" cy="16459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80" b="1" i="0">
                <a:solidFill>
                  <a:srgbClr val="0B1A30"/>
                </a:solidFill>
                <a:latin typeface="Aptos"/>
              </a:rPr>
              <a:t>Exit-Ready Brand Architecture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98280" y="4837175"/>
            <a:ext cx="2331720" cy="498598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1000" b="0" i="0" dirty="0">
                <a:solidFill>
                  <a:srgbClr val="2D2D2D"/>
                </a:solidFill>
                <a:latin typeface="Aptos"/>
              </a:rPr>
              <a:t>Designed for acquisition by a strategic buyer at an estimated 2–5× net sales range.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1520" y="5742432"/>
            <a:ext cx="10835640" cy="384048"/>
          </a:xfrm>
          <a:prstGeom prst="rect">
            <a:avLst/>
          </a:prstGeom>
          <a:solidFill>
            <a:srgbClr val="F8F6F0"/>
          </a:solidFill>
          <a:ln w="8890">
            <a:solidFill>
              <a:srgbClr val="EBE7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7485" y="5833872"/>
            <a:ext cx="7314567" cy="16466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sz="830" b="1" i="0" dirty="0">
                <a:solidFill>
                  <a:srgbClr val="0B1A30"/>
                </a:solidFill>
                <a:latin typeface="Aptos"/>
              </a:rPr>
              <a:t>Investor takeaway: the category is crowded, but the architectural territory is open — and 108 Bond</a:t>
            </a:r>
            <a:r>
              <a:rPr lang="en-US" sz="830" b="1" i="0" dirty="0">
                <a:solidFill>
                  <a:srgbClr val="0B1A30"/>
                </a:solidFill>
                <a:latin typeface="Aptos"/>
              </a:rPr>
              <a:t> Street</a:t>
            </a:r>
            <a:r>
              <a:rPr sz="830" b="1" i="0" dirty="0">
                <a:solidFill>
                  <a:srgbClr val="0B1A30"/>
                </a:solidFill>
                <a:latin typeface="Aptos"/>
              </a:rPr>
              <a:t> is built to own it before the market can copy it.</a:t>
            </a:r>
          </a:p>
        </p:txBody>
      </p:sp>
      <p:pic>
        <p:nvPicPr>
          <p:cNvPr id="37" name="Picture 36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9EA5F1DA-B01E-F401-95AD-05228EB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Controlled Launch. Disciplined Growth.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Market entry emphasizes limited availability, authority, and early-adopter privilege.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914400" y="3200400"/>
            <a:ext cx="10149840" cy="0"/>
          </a:xfrm>
          <a:prstGeom prst="line">
            <a:avLst/>
          </a:prstGeom>
          <a:noFill/>
          <a:ln w="15240">
            <a:solidFill>
              <a:srgbClr val="B8B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41248" y="3017520"/>
            <a:ext cx="365760" cy="365760"/>
          </a:xfrm>
          <a:prstGeom prst="ellipse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41248" y="3072385"/>
            <a:ext cx="365760" cy="2663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F4F1EA"/>
                </a:solidFill>
              </a:rPr>
              <a:t>01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98240" y="2084832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Pre-Launch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-6979" y="3749040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Founder Circle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28600" y="4160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2A2A2A"/>
                </a:solidFill>
              </a:rPr>
              <a:t>Investor base becomes cultural nucleus. Limited edition product builds aura before first retail sale.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657600" y="3017520"/>
            <a:ext cx="365760" cy="365760"/>
          </a:xfrm>
          <a:prstGeom prst="ellipse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657600" y="3072385"/>
            <a:ext cx="365760" cy="26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F4F1EA"/>
                </a:solidFill>
              </a:rPr>
              <a:t>02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238656" y="2084832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Year 1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2839445" y="3749040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Salon + DTC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044952" y="4160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2A2A2A"/>
                </a:solidFill>
              </a:rPr>
              <a:t>Professional channel first. Education and stylist endorsement generate pull.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473952" y="3017520"/>
            <a:ext cx="365760" cy="365760"/>
          </a:xfrm>
          <a:prstGeom prst="ellipse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73952" y="3072385"/>
            <a:ext cx="365760" cy="26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F4F1EA"/>
                </a:solidFill>
              </a:rPr>
              <a:t>03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994851" y="2084832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Years 2–3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0" name="Text 18"/>
          <p:cNvSpPr/>
          <p:nvPr/>
        </p:nvSpPr>
        <p:spPr>
          <a:xfrm>
            <a:off x="5661817" y="3749040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Prestige Retail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861304" y="4160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2A2A2A"/>
                </a:solidFill>
              </a:rPr>
              <a:t>Sephora, Ulta, and selected specialty retail. U.S./Canada first.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9290304" y="3017520"/>
            <a:ext cx="365760" cy="365760"/>
          </a:xfrm>
          <a:prstGeom prst="ellipse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9290304" y="3072385"/>
            <a:ext cx="365760" cy="2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F4F1EA"/>
                </a:solidFill>
              </a:rPr>
              <a:t>04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8853315" y="2084832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Years 4–5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5" name="Text 23"/>
          <p:cNvSpPr/>
          <p:nvPr/>
        </p:nvSpPr>
        <p:spPr>
          <a:xfrm>
            <a:off x="8490201" y="3749040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International + Wholesale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8677656" y="4160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2A2A2A"/>
                </a:solidFill>
              </a:rPr>
              <a:t>EU, Australia, South Africa. Amazon only after equity is established.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8" name="Text 26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30" name="Picture 29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8716237-7C26-3AD9-E0AC-FD560F7F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It Looks Like at Retail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DED6C6"/>
                </a:solidFill>
              </a:rPr>
              <a:t>The product system already reads as premium, architectural, and shelf-ready.</a:t>
            </a:r>
            <a:endParaRPr lang="en-US" sz="950" dirty="0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77712" y="1673352"/>
            <a:ext cx="7033527" cy="42062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71600" y="6108192"/>
            <a:ext cx="9326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70" dirty="0">
                <a:solidFill>
                  <a:srgbClr val="B8B1A5"/>
                </a:solidFill>
              </a:rPr>
              <a:t>Modern apothecary. Cream label. Deep navy aluminum. Silver hardware. Clear product hierarchy.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EEE8D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10" name="Text 7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EEE8D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12" name="Picture 11" descr="THE ARCHITECTURE OF HAIR&#10;&#10;AI-generated content may be incorrect.">
            <a:extLst>
              <a:ext uri="{FF2B5EF4-FFF2-40B4-BE49-F238E27FC236}">
                <a16:creationId xmlns:a16="http://schemas.microsoft.com/office/drawing/2014/main" id="{C9C16AB0-64CD-A20E-1ECE-8BEEC1FEA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12" y="93723"/>
            <a:ext cx="1413296" cy="5463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7-Year Net Sales Trajectory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U.S. launch in Year 1 scaling to full omni-channel global distribution by Year 7.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868680" y="5166360"/>
            <a:ext cx="8046720" cy="0"/>
          </a:xfrm>
          <a:prstGeom prst="line">
            <a:avLst/>
          </a:prstGeom>
          <a:noFill/>
          <a:ln w="12700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8720" y="4781257"/>
            <a:ext cx="566928" cy="385103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4128" y="4470361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$7.5M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987552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1</a:t>
            </a:r>
            <a:endParaRPr lang="en-US" sz="620" dirty="0"/>
          </a:p>
        </p:txBody>
      </p:sp>
      <p:sp>
        <p:nvSpPr>
          <p:cNvPr id="10" name="Text 8"/>
          <p:cNvSpPr/>
          <p:nvPr/>
        </p:nvSpPr>
        <p:spPr>
          <a:xfrm>
            <a:off x="987552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2027</a:t>
            </a:r>
            <a:endParaRPr lang="en-US" sz="700" dirty="0"/>
          </a:p>
        </p:txBody>
      </p:sp>
      <p:sp>
        <p:nvSpPr>
          <p:cNvPr id="11" name="Shape 9"/>
          <p:cNvSpPr/>
          <p:nvPr/>
        </p:nvSpPr>
        <p:spPr>
          <a:xfrm>
            <a:off x="2340864" y="4550195"/>
            <a:ext cx="566928" cy="616165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176272" y="4239299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$12M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2139696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2</a:t>
            </a:r>
            <a:endParaRPr lang="en-US" sz="620" dirty="0"/>
          </a:p>
        </p:txBody>
      </p:sp>
      <p:sp>
        <p:nvSpPr>
          <p:cNvPr id="14" name="Text 12"/>
          <p:cNvSpPr/>
          <p:nvPr/>
        </p:nvSpPr>
        <p:spPr>
          <a:xfrm>
            <a:off x="2139696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2028</a:t>
            </a:r>
            <a:endParaRPr lang="en-US" sz="700" dirty="0"/>
          </a:p>
        </p:txBody>
      </p:sp>
      <p:sp>
        <p:nvSpPr>
          <p:cNvPr id="15" name="Shape 13"/>
          <p:cNvSpPr/>
          <p:nvPr/>
        </p:nvSpPr>
        <p:spPr>
          <a:xfrm>
            <a:off x="3493008" y="4139418"/>
            <a:ext cx="566928" cy="1026942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328416" y="382852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$20M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3291840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3</a:t>
            </a:r>
            <a:endParaRPr lang="en-US" sz="620" dirty="0"/>
          </a:p>
        </p:txBody>
      </p:sp>
      <p:sp>
        <p:nvSpPr>
          <p:cNvPr id="18" name="Text 16"/>
          <p:cNvSpPr/>
          <p:nvPr/>
        </p:nvSpPr>
        <p:spPr>
          <a:xfrm>
            <a:off x="3291840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2029</a:t>
            </a:r>
            <a:endParaRPr lang="en-US" sz="700" dirty="0"/>
          </a:p>
        </p:txBody>
      </p:sp>
      <p:sp>
        <p:nvSpPr>
          <p:cNvPr id="19" name="Shape 17"/>
          <p:cNvSpPr/>
          <p:nvPr/>
        </p:nvSpPr>
        <p:spPr>
          <a:xfrm>
            <a:off x="4645152" y="3677295"/>
            <a:ext cx="566928" cy="1489065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480560" y="3366399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$29M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443984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4</a:t>
            </a:r>
            <a:endParaRPr lang="en-US" sz="620" dirty="0"/>
          </a:p>
        </p:txBody>
      </p:sp>
      <p:sp>
        <p:nvSpPr>
          <p:cNvPr id="22" name="Text 20"/>
          <p:cNvSpPr/>
          <p:nvPr/>
        </p:nvSpPr>
        <p:spPr>
          <a:xfrm>
            <a:off x="4443984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2030</a:t>
            </a:r>
            <a:endParaRPr lang="en-US" sz="700" dirty="0"/>
          </a:p>
        </p:txBody>
      </p:sp>
      <p:sp>
        <p:nvSpPr>
          <p:cNvPr id="23" name="Shape 21"/>
          <p:cNvSpPr/>
          <p:nvPr/>
        </p:nvSpPr>
        <p:spPr>
          <a:xfrm>
            <a:off x="5797296" y="2907089"/>
            <a:ext cx="566928" cy="2259271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632704" y="2596193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$44M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5596128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5</a:t>
            </a:r>
            <a:endParaRPr lang="en-US" sz="620" dirty="0"/>
          </a:p>
        </p:txBody>
      </p:sp>
      <p:sp>
        <p:nvSpPr>
          <p:cNvPr id="26" name="Text 24"/>
          <p:cNvSpPr/>
          <p:nvPr/>
        </p:nvSpPr>
        <p:spPr>
          <a:xfrm>
            <a:off x="5596128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2031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6949440" y="2455234"/>
            <a:ext cx="566928" cy="2711126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784848" y="2144338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$52.8M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6748272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6</a:t>
            </a:r>
            <a:endParaRPr lang="en-US" sz="620" dirty="0"/>
          </a:p>
        </p:txBody>
      </p:sp>
      <p:sp>
        <p:nvSpPr>
          <p:cNvPr id="30" name="Text 28"/>
          <p:cNvSpPr/>
          <p:nvPr/>
        </p:nvSpPr>
        <p:spPr>
          <a:xfrm>
            <a:off x="6748272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2032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8101584" y="1910955"/>
            <a:ext cx="566928" cy="3255405"/>
          </a:xfrm>
          <a:prstGeom prst="rect">
            <a:avLst/>
          </a:prstGeom>
          <a:solidFill>
            <a:srgbClr val="0B1A30"/>
          </a:solidFill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7936992" y="1600059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dirty="0">
                <a:solidFill>
                  <a:srgbClr val="0B1A30"/>
                </a:solidFill>
              </a:rPr>
              <a:t>$63.4M</a:t>
            </a:r>
            <a:endParaRPr lang="en-US" sz="750" dirty="0"/>
          </a:p>
        </p:txBody>
      </p:sp>
      <p:sp>
        <p:nvSpPr>
          <p:cNvPr id="33" name="Text 31"/>
          <p:cNvSpPr/>
          <p:nvPr/>
        </p:nvSpPr>
        <p:spPr>
          <a:xfrm>
            <a:off x="7900416" y="5349240"/>
            <a:ext cx="9509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20" dirty="0">
                <a:solidFill>
                  <a:srgbClr val="6C6C6C"/>
                </a:solidFill>
              </a:rPr>
              <a:t>YR 7</a:t>
            </a:r>
            <a:endParaRPr lang="en-US" sz="620" dirty="0"/>
          </a:p>
        </p:txBody>
      </p:sp>
      <p:sp>
        <p:nvSpPr>
          <p:cNvPr id="34" name="Text 32"/>
          <p:cNvSpPr/>
          <p:nvPr/>
        </p:nvSpPr>
        <p:spPr>
          <a:xfrm>
            <a:off x="7900416" y="5559552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B1A30"/>
                </a:solidFill>
              </a:rPr>
              <a:t>2033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9372600" y="1691640"/>
            <a:ext cx="0" cy="4389120"/>
          </a:xfrm>
          <a:prstGeom prst="line">
            <a:avLst/>
          </a:prstGeom>
          <a:noFill/>
          <a:ln w="12700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9784080" y="1920240"/>
            <a:ext cx="1645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$63.4M</a:t>
            </a:r>
            <a:endParaRPr lang="en-US" sz="2400" dirty="0"/>
          </a:p>
        </p:txBody>
      </p:sp>
      <p:sp>
        <p:nvSpPr>
          <p:cNvPr id="37" name="Text 35"/>
          <p:cNvSpPr/>
          <p:nvPr/>
        </p:nvSpPr>
        <p:spPr>
          <a:xfrm>
            <a:off x="9784080" y="23591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Year 7 Net Sales Target</a:t>
            </a:r>
            <a:endParaRPr lang="en-US" sz="730" dirty="0"/>
          </a:p>
        </p:txBody>
      </p:sp>
      <p:sp>
        <p:nvSpPr>
          <p:cNvPr id="38" name="Text 36"/>
          <p:cNvSpPr/>
          <p:nvPr/>
        </p:nvSpPr>
        <p:spPr>
          <a:xfrm>
            <a:off x="9646920" y="3246120"/>
            <a:ext cx="1965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$12.7M</a:t>
            </a:r>
            <a:endParaRPr lang="en-US" sz="2400" dirty="0"/>
          </a:p>
        </p:txBody>
      </p:sp>
      <p:sp>
        <p:nvSpPr>
          <p:cNvPr id="39" name="Text 37"/>
          <p:cNvSpPr/>
          <p:nvPr/>
        </p:nvSpPr>
        <p:spPr>
          <a:xfrm>
            <a:off x="9646920" y="3685032"/>
            <a:ext cx="1965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Year 7 Operating Income at 20% Margin</a:t>
            </a:r>
            <a:endParaRPr lang="en-US" sz="730" dirty="0"/>
          </a:p>
        </p:txBody>
      </p:sp>
      <p:sp>
        <p:nvSpPr>
          <p:cNvPr id="40" name="Text 38"/>
          <p:cNvSpPr/>
          <p:nvPr/>
        </p:nvSpPr>
        <p:spPr>
          <a:xfrm>
            <a:off x="9784080" y="4617720"/>
            <a:ext cx="1645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2–5×</a:t>
            </a:r>
            <a:endParaRPr lang="en-US" sz="2400" dirty="0"/>
          </a:p>
        </p:txBody>
      </p:sp>
      <p:sp>
        <p:nvSpPr>
          <p:cNvPr id="41" name="Text 39"/>
          <p:cNvSpPr/>
          <p:nvPr/>
        </p:nvSpPr>
        <p:spPr>
          <a:xfrm>
            <a:off x="9784080" y="505663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Implied Exit Multiple Range</a:t>
            </a:r>
            <a:endParaRPr lang="en-US" sz="730" dirty="0"/>
          </a:p>
        </p:txBody>
      </p:sp>
      <p:sp>
        <p:nvSpPr>
          <p:cNvPr id="42" name="Text 40"/>
          <p:cNvSpPr/>
          <p:nvPr/>
        </p:nvSpPr>
        <p:spPr>
          <a:xfrm>
            <a:off x="868680" y="6263640"/>
            <a:ext cx="57607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30" dirty="0">
                <a:solidFill>
                  <a:srgbClr val="6C6C6C"/>
                </a:solidFill>
              </a:rPr>
              <a:t>Forward-looking projections are management targets and are not guaranteed.</a:t>
            </a:r>
            <a:endParaRPr lang="en-US" sz="630" dirty="0"/>
          </a:p>
        </p:txBody>
      </p:sp>
      <p:sp>
        <p:nvSpPr>
          <p:cNvPr id="43" name="Text 41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44" name="Text 42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46" name="Picture 4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81D1BAFE-75CC-2A60-6D54-242300A5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Financial Architecture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dirty="0">
                <a:solidFill>
                  <a:srgbClr val="6C6C6C"/>
                </a:solidFill>
              </a:rPr>
              <a:t>The model is designed around gross margin discipline and operating leverage</a:t>
            </a:r>
            <a:r>
              <a:rPr lang="en-US" sz="950" dirty="0">
                <a:solidFill>
                  <a:srgbClr val="6C6C6C"/>
                </a:solidFill>
              </a:rPr>
              <a:t>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822960" y="1965960"/>
            <a:ext cx="1143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65%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2240280" y="201168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Target Gross Margin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2240280" y="235000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COGS held near 35% through contract manufacturing and volume leverage.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240280" y="2953512"/>
            <a:ext cx="30175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217920" y="1965960"/>
            <a:ext cx="1143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20%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7635240" y="201168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Year 7 Operating Margin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7635240" y="235000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Year 1 breakeven target, scaling toward a mature independent brand profile.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7635240" y="2953512"/>
            <a:ext cx="30175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3593592"/>
            <a:ext cx="1143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50%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2240280" y="3639312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OPEX as Sales Scales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2240280" y="397764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Operating leverage improves as distribution expands beyond launch costs.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240280" y="4581144"/>
            <a:ext cx="30175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217920" y="3593592"/>
            <a:ext cx="1143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70%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7635240" y="3639312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Long-Term Gross Margin Target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7635240" y="397764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Manufacturing efficiency and volume mix improve margin over time.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7635240" y="4581144"/>
            <a:ext cx="30175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1417320" y="5806440"/>
            <a:ext cx="9326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financial story for investors: premium pricing + controlled channel sequencing + brand discipline.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4" name="Text 22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6" name="Picture 2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E01C91D9-7327-FAF5-F94E-511BB1DE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of Proceeds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Founder Circle proceeds establish the operational and commercial foundation.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822960" y="182880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243584" y="184708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0B1A30"/>
                </a:solidFill>
              </a:rPr>
              <a:t>Product Development</a:t>
            </a:r>
            <a:endParaRPr lang="en-US" sz="1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931646-EEE8-C4E0-153C-A59FDCFDDBD8}"/>
              </a:ext>
            </a:extLst>
          </p:cNvPr>
          <p:cNvGrpSpPr/>
          <p:nvPr/>
        </p:nvGrpSpPr>
        <p:grpSpPr>
          <a:xfrm>
            <a:off x="822960" y="3685873"/>
            <a:ext cx="4572000" cy="742705"/>
            <a:chOff x="6172200" y="1828800"/>
            <a:chExt cx="4572000" cy="742705"/>
          </a:xfrm>
        </p:grpSpPr>
        <p:sp>
          <p:nvSpPr>
            <p:cNvPr id="9" name="Text 7"/>
            <p:cNvSpPr/>
            <p:nvPr/>
          </p:nvSpPr>
          <p:spPr>
            <a:xfrm>
              <a:off x="6172200" y="1828800"/>
              <a:ext cx="329184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002060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3</a:t>
              </a:r>
              <a:endParaRPr lang="en-US" sz="13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6592824" y="1847088"/>
              <a:ext cx="4151376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0B1A30"/>
                  </a:solidFill>
                </a:rPr>
                <a:t>Manufacturing + 3PL</a:t>
              </a:r>
              <a:endParaRPr lang="en-US" sz="1000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6558813" y="2160025"/>
              <a:ext cx="4151376" cy="41148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2A2A2A"/>
                  </a:solidFill>
                </a:rPr>
                <a:t>Contract manufacturer and fulfillment infrastructure.</a:t>
              </a:r>
              <a:endParaRPr lang="en-US" sz="1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812AD1-A65E-D3A2-AD80-B6F7A8A97F31}"/>
              </a:ext>
            </a:extLst>
          </p:cNvPr>
          <p:cNvGrpSpPr/>
          <p:nvPr/>
        </p:nvGrpSpPr>
        <p:grpSpPr>
          <a:xfrm>
            <a:off x="788949" y="4871106"/>
            <a:ext cx="4572000" cy="722376"/>
            <a:chOff x="822960" y="2971800"/>
            <a:chExt cx="4572000" cy="722376"/>
          </a:xfrm>
        </p:grpSpPr>
        <p:sp>
          <p:nvSpPr>
            <p:cNvPr id="12" name="Text 10"/>
            <p:cNvSpPr/>
            <p:nvPr/>
          </p:nvSpPr>
          <p:spPr>
            <a:xfrm>
              <a:off x="822960" y="2971800"/>
              <a:ext cx="329184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002060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4</a:t>
              </a:r>
              <a:endParaRPr lang="en-US" sz="1300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 11"/>
            <p:cNvSpPr/>
            <p:nvPr/>
          </p:nvSpPr>
          <p:spPr>
            <a:xfrm>
              <a:off x="1243584" y="2990088"/>
              <a:ext cx="4151376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0B1A30"/>
                  </a:solidFill>
                </a:rPr>
                <a:t>Legal + Compliance</a:t>
              </a:r>
              <a:endParaRPr lang="en-US" sz="1000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1243584" y="3282696"/>
              <a:ext cx="4151376" cy="41148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2A2A2A"/>
                  </a:solidFill>
                </a:rPr>
                <a:t>Trademark filings, CPA, regulatory, and compliance framework</a:t>
              </a:r>
              <a:r>
                <a:rPr lang="en-US" sz="750" dirty="0">
                  <a:solidFill>
                    <a:srgbClr val="2A2A2A"/>
                  </a:solidFill>
                </a:rPr>
                <a:t>.</a:t>
              </a:r>
              <a:endParaRPr lang="en-US" sz="7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E7CBF8-88D3-EA62-6B20-B8E5E3BDDE42}"/>
              </a:ext>
            </a:extLst>
          </p:cNvPr>
          <p:cNvGrpSpPr/>
          <p:nvPr/>
        </p:nvGrpSpPr>
        <p:grpSpPr>
          <a:xfrm>
            <a:off x="6126480" y="2971800"/>
            <a:ext cx="4572000" cy="722376"/>
            <a:chOff x="6172200" y="2971800"/>
            <a:chExt cx="4572000" cy="722376"/>
          </a:xfrm>
        </p:grpSpPr>
        <p:sp>
          <p:nvSpPr>
            <p:cNvPr id="15" name="Text 13"/>
            <p:cNvSpPr/>
            <p:nvPr/>
          </p:nvSpPr>
          <p:spPr>
            <a:xfrm>
              <a:off x="6172200" y="2971800"/>
              <a:ext cx="329184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002060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6</a:t>
              </a:r>
              <a:endParaRPr lang="en-US" sz="13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14"/>
            <p:cNvSpPr/>
            <p:nvPr/>
          </p:nvSpPr>
          <p:spPr>
            <a:xfrm>
              <a:off x="6592824" y="2990088"/>
              <a:ext cx="4151376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0B1A30"/>
                  </a:solidFill>
                </a:rPr>
                <a:t>Launch Inventory</a:t>
              </a:r>
              <a:endParaRPr lang="en-US" sz="10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6592824" y="3282696"/>
              <a:ext cx="4151376" cy="41148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2A2A2A"/>
                  </a:solidFill>
                </a:rPr>
                <a:t>Initial 120-day inventory for launch and Founder Circle fulfillment</a:t>
              </a:r>
              <a:r>
                <a:rPr lang="en-US" sz="750" dirty="0">
                  <a:solidFill>
                    <a:srgbClr val="2A2A2A"/>
                  </a:solidFill>
                </a:rPr>
                <a:t>.</a:t>
              </a:r>
              <a:endParaRPr lang="en-US" sz="750" dirty="0"/>
            </a:p>
          </p:txBody>
        </p:sp>
      </p:grpSp>
      <p:sp>
        <p:nvSpPr>
          <p:cNvPr id="18" name="Text 16"/>
          <p:cNvSpPr/>
          <p:nvPr/>
        </p:nvSpPr>
        <p:spPr>
          <a:xfrm>
            <a:off x="6126480" y="1932753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6547104" y="1981121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0B1A30"/>
                </a:solidFill>
              </a:rPr>
              <a:t>Market Launch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547104" y="2273729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Storytelling, education, PERT development, and acquisition strategy.</a:t>
            </a:r>
            <a:endParaRPr lang="en-US" sz="1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7F45D4-D61E-44EB-E849-D57F43309212}"/>
              </a:ext>
            </a:extLst>
          </p:cNvPr>
          <p:cNvGrpSpPr/>
          <p:nvPr/>
        </p:nvGrpSpPr>
        <p:grpSpPr>
          <a:xfrm>
            <a:off x="6163056" y="4197458"/>
            <a:ext cx="4572000" cy="722376"/>
            <a:chOff x="6172200" y="4114800"/>
            <a:chExt cx="4572000" cy="722376"/>
          </a:xfrm>
        </p:grpSpPr>
        <p:sp>
          <p:nvSpPr>
            <p:cNvPr id="21" name="Text 19"/>
            <p:cNvSpPr/>
            <p:nvPr/>
          </p:nvSpPr>
          <p:spPr>
            <a:xfrm>
              <a:off x="6172200" y="4114800"/>
              <a:ext cx="329184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002060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7</a:t>
              </a:r>
              <a:endParaRPr lang="en-US" sz="13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 20"/>
            <p:cNvSpPr/>
            <p:nvPr/>
          </p:nvSpPr>
          <p:spPr>
            <a:xfrm>
              <a:off x="6592824" y="4133088"/>
              <a:ext cx="4151376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0B1A30"/>
                  </a:solidFill>
                </a:rPr>
                <a:t>Operating Reserve</a:t>
              </a:r>
              <a:endParaRPr lang="en-US" sz="1000" dirty="0"/>
            </a:p>
          </p:txBody>
        </p:sp>
        <p:sp>
          <p:nvSpPr>
            <p:cNvPr id="23" name="Text 21"/>
            <p:cNvSpPr/>
            <p:nvPr/>
          </p:nvSpPr>
          <p:spPr>
            <a:xfrm>
              <a:off x="6592824" y="4425696"/>
              <a:ext cx="4151376" cy="41148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2A2A2A"/>
                  </a:solidFill>
                </a:rPr>
                <a:t>Runway and contingency capital for first 12 months.</a:t>
              </a:r>
              <a:endParaRPr lang="en-US" sz="1000" dirty="0"/>
            </a:p>
          </p:txBody>
        </p:sp>
      </p:grpSp>
      <p:sp>
        <p:nvSpPr>
          <p:cNvPr id="24" name="Text 22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5" name="Text 23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7" name="Picture 26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3CFCB09E-F57E-0408-B46A-1DC319D9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3E58CC-A212-9017-8978-2CC2DAC95A86}"/>
              </a:ext>
            </a:extLst>
          </p:cNvPr>
          <p:cNvSpPr txBox="1"/>
          <p:nvPr/>
        </p:nvSpPr>
        <p:spPr>
          <a:xfrm>
            <a:off x="1152144" y="2132890"/>
            <a:ext cx="6097002" cy="33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943"/>
              </a:lnSpc>
              <a:buNone/>
            </a:pPr>
            <a:r>
              <a:rPr lang="en-US" sz="1000" dirty="0">
                <a:ea typeface="Calibri" pitchFamily="34" charset="-122"/>
                <a:cs typeface="Calibri" pitchFamily="34" charset="-120"/>
              </a:rPr>
              <a:t>Proprietary formula identification, development, and premium </a:t>
            </a:r>
            <a:br>
              <a:rPr lang="en-US" sz="1000" dirty="0">
                <a:ea typeface="Calibri" pitchFamily="34" charset="-122"/>
                <a:cs typeface="Calibri" pitchFamily="34" charset="-120"/>
              </a:rPr>
            </a:br>
            <a:r>
              <a:rPr lang="en-US" sz="1000" dirty="0">
                <a:ea typeface="Calibri" pitchFamily="34" charset="-122"/>
                <a:cs typeface="Calibri" pitchFamily="34" charset="-120"/>
              </a:rPr>
              <a:t>anodized aluminum packaging design and production.</a:t>
            </a:r>
            <a:endParaRPr lang="en-US" sz="1000" dirty="0"/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CAA650D7-AF03-0A6E-88BB-5979FC4D7266}"/>
              </a:ext>
            </a:extLst>
          </p:cNvPr>
          <p:cNvSpPr/>
          <p:nvPr/>
        </p:nvSpPr>
        <p:spPr>
          <a:xfrm>
            <a:off x="822960" y="2690264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7" name="Text 20">
            <a:extLst>
              <a:ext uri="{FF2B5EF4-FFF2-40B4-BE49-F238E27FC236}">
                <a16:creationId xmlns:a16="http://schemas.microsoft.com/office/drawing/2014/main" id="{DB8D9656-0CCE-52C4-EC69-A5D622D3BFF8}"/>
              </a:ext>
            </a:extLst>
          </p:cNvPr>
          <p:cNvSpPr/>
          <p:nvPr/>
        </p:nvSpPr>
        <p:spPr>
          <a:xfrm>
            <a:off x="1174309" y="2741317"/>
            <a:ext cx="209189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1000" b="1" kern="0" spc="44" dirty="0">
                <a:ea typeface="Calibri Light" pitchFamily="34" charset="-122"/>
                <a:cs typeface="Calibri Light" pitchFamily="34" charset="-120"/>
              </a:rPr>
              <a:t>Organizational Infrastructure </a:t>
            </a:r>
            <a:endParaRPr lang="en-US" sz="1000" b="1" dirty="0"/>
          </a:p>
        </p:txBody>
      </p:sp>
      <p:sp>
        <p:nvSpPr>
          <p:cNvPr id="38" name="Text 21">
            <a:extLst>
              <a:ext uri="{FF2B5EF4-FFF2-40B4-BE49-F238E27FC236}">
                <a16:creationId xmlns:a16="http://schemas.microsoft.com/office/drawing/2014/main" id="{D3F725A7-EAB3-CA6E-465E-7A8F1DD58802}"/>
              </a:ext>
            </a:extLst>
          </p:cNvPr>
          <p:cNvSpPr/>
          <p:nvPr/>
        </p:nvSpPr>
        <p:spPr>
          <a:xfrm>
            <a:off x="1209573" y="3082378"/>
            <a:ext cx="3345927" cy="277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43"/>
              </a:lnSpc>
              <a:buNone/>
            </a:pPr>
            <a:r>
              <a:rPr lang="en-US" sz="1000" dirty="0">
                <a:ea typeface="Calibri" pitchFamily="34" charset="-122"/>
                <a:cs typeface="Calibri" pitchFamily="34" charset="-120"/>
              </a:rPr>
              <a:t>Early team identification, compensation structure, and management systems. Leadership and operations build-out.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1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Founder Circle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DED6C6"/>
                </a:solidFill>
              </a:rPr>
              <a:t>First 500 investors. Earliest access. Most meaningful equity.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777240" y="1828800"/>
            <a:ext cx="5669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EE8D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curated group of early contributors, advisors, and strategic partners who share in the founding equity and help build the cultural nucleus of 108 Bond.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22960" y="2697480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5%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822960" y="3300984"/>
            <a:ext cx="2057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B8B1A5"/>
                </a:solidFill>
              </a:rPr>
              <a:t>Total authorized membership units reserved for Founder Circle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337560" y="2697480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3337560" y="3300984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B8B1A5"/>
                </a:solidFill>
              </a:rPr>
              <a:t>Maximum Founder Circle participants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760720" y="269748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700" dirty="0"/>
          </a:p>
        </p:txBody>
      </p:sp>
      <p:sp>
        <p:nvSpPr>
          <p:cNvPr id="12" name="Text 10"/>
          <p:cNvSpPr/>
          <p:nvPr/>
        </p:nvSpPr>
        <p:spPr>
          <a:xfrm>
            <a:off x="5760720" y="3300984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B8B1A5"/>
                </a:solidFill>
              </a:rPr>
              <a:t>Maximum units per investor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8366760" y="1965960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EEE8DC"/>
                </a:solidFill>
              </a:rPr>
              <a:t>— Founder Circle Limited Edition product</a:t>
            </a:r>
            <a:endParaRPr lang="en-US" sz="930" dirty="0"/>
          </a:p>
        </p:txBody>
      </p:sp>
      <p:sp>
        <p:nvSpPr>
          <p:cNvPr id="14" name="Text 12"/>
          <p:cNvSpPr/>
          <p:nvPr/>
        </p:nvSpPr>
        <p:spPr>
          <a:xfrm>
            <a:off x="8366760" y="253288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EEE8DC"/>
                </a:solidFill>
              </a:rPr>
              <a:t>— Named recognition as founding brand architect</a:t>
            </a:r>
            <a:endParaRPr lang="en-US" sz="930" dirty="0"/>
          </a:p>
        </p:txBody>
      </p:sp>
      <p:sp>
        <p:nvSpPr>
          <p:cNvPr id="15" name="Text 13"/>
          <p:cNvSpPr/>
          <p:nvPr/>
        </p:nvSpPr>
        <p:spPr>
          <a:xfrm>
            <a:off x="8366760" y="309981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EEE8DC"/>
                </a:solidFill>
              </a:rPr>
              <a:t>— First-access milestone updates</a:t>
            </a:r>
            <a:endParaRPr lang="en-US" sz="930" dirty="0"/>
          </a:p>
        </p:txBody>
      </p:sp>
      <p:sp>
        <p:nvSpPr>
          <p:cNvPr id="16" name="Text 14"/>
          <p:cNvSpPr/>
          <p:nvPr/>
        </p:nvSpPr>
        <p:spPr>
          <a:xfrm>
            <a:off x="8366760" y="3666744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EEE8DC"/>
                </a:solidFill>
              </a:rPr>
              <a:t>— Pro-rata dilution equal to founders</a:t>
            </a:r>
            <a:endParaRPr lang="en-US" sz="930" dirty="0"/>
          </a:p>
        </p:txBody>
      </p:sp>
      <p:sp>
        <p:nvSpPr>
          <p:cNvPr id="17" name="Text 15"/>
          <p:cNvSpPr/>
          <p:nvPr/>
        </p:nvSpPr>
        <p:spPr>
          <a:xfrm>
            <a:off x="822960" y="6053328"/>
            <a:ext cx="10515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40" dirty="0">
                <a:solidFill>
                  <a:srgbClr val="B8B1A5"/>
                </a:solidFill>
              </a:rPr>
              <a:t>This presentation does not constitute an offer or solicitation to purchase securities. All investments carry risk and require formal offering documents.</a:t>
            </a:r>
            <a:endParaRPr lang="en-US" sz="740" dirty="0"/>
          </a:p>
        </p:txBody>
      </p:sp>
      <p:sp>
        <p:nvSpPr>
          <p:cNvPr id="18" name="Text 16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EEE8D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19" name="Text 17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EEE8D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1" name="Picture 20" descr="THE ARCHITECTURE OF HAIR&#10;&#10;AI-generated content may be incorrect.">
            <a:extLst>
              <a:ext uri="{FF2B5EF4-FFF2-40B4-BE49-F238E27FC236}">
                <a16:creationId xmlns:a16="http://schemas.microsoft.com/office/drawing/2014/main" id="{CBF2D7C1-AB59-9E54-7C77-BA57BB57F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2" y="93723"/>
            <a:ext cx="1413296" cy="5463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93192" y="6492240"/>
            <a:ext cx="3749039" cy="14630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550" b="0" i="0">
                <a:solidFill>
                  <a:srgbClr val="696969"/>
                </a:solidFill>
                <a:latin typeface="Aptos"/>
              </a:rPr>
              <a:t>108 BOND ENTERPRISES, LLC  ·  CONFIDENTIAL  ·  INVESTOR PRESENTATION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12680" y="6492240"/>
            <a:ext cx="1783080" cy="14630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sz="550" b="0" i="0">
                <a:solidFill>
                  <a:srgbClr val="696969"/>
                </a:solidFill>
                <a:latin typeface="Aptos"/>
              </a:rPr>
              <a:t>THE ARCHITECTURE OF 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822960"/>
            <a:ext cx="8046720" cy="41148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2500" b="0" i="0">
                <a:solidFill>
                  <a:srgbClr val="0B1A30"/>
                </a:solidFill>
                <a:latin typeface="Georgia"/>
              </a:rPr>
              <a:t>Exit Strategy &amp; 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371600"/>
            <a:ext cx="9875520" cy="27432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50" b="0" i="0">
                <a:solidFill>
                  <a:srgbClr val="696969"/>
                </a:solidFill>
                <a:latin typeface="Aptos"/>
              </a:rPr>
              <a:t>Built for legacy — and designed for acquisition by a strategic beauty buyer.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32" y="1847088"/>
            <a:ext cx="3886200" cy="27432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200" b="1" i="0">
                <a:solidFill>
                  <a:srgbClr val="0B1A30"/>
                </a:solidFill>
                <a:latin typeface="Aptos"/>
              </a:rPr>
              <a:t>Comparable Category Exits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3232" y="2157984"/>
            <a:ext cx="777240" cy="10972"/>
          </a:xfrm>
          <a:prstGeom prst="rect">
            <a:avLst/>
          </a:prstGeom>
          <a:solidFill>
            <a:srgbClr val="0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92240" y="1847088"/>
            <a:ext cx="3886200" cy="27432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200" b="1" i="0">
                <a:solidFill>
                  <a:srgbClr val="0B1A30"/>
                </a:solidFill>
                <a:latin typeface="Aptos"/>
              </a:rPr>
              <a:t>Implied 108 Bond Opportunity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2240" y="2157984"/>
            <a:ext cx="777240" cy="10972"/>
          </a:xfrm>
          <a:prstGeom prst="rect">
            <a:avLst/>
          </a:prstGeom>
          <a:solidFill>
            <a:srgbClr val="0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13232" y="2395728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700" b="1" i="0">
                <a:solidFill>
                  <a:srgbClr val="0B1A30"/>
                </a:solidFill>
                <a:latin typeface="Aptos"/>
              </a:rPr>
              <a:t>BRAND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3391" y="2395728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700" b="1" i="0">
                <a:solidFill>
                  <a:srgbClr val="0B1A30"/>
                </a:solidFill>
                <a:latin typeface="Aptos"/>
              </a:rPr>
              <a:t>ACQUIRER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3591" y="2395728"/>
            <a:ext cx="132588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700" b="1" i="0">
                <a:solidFill>
                  <a:srgbClr val="0B1A30"/>
                </a:solidFill>
                <a:latin typeface="Aptos"/>
              </a:rPr>
              <a:t>REVENUE AT EXIT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232" y="2651760"/>
            <a:ext cx="4160520" cy="9144"/>
          </a:xfrm>
          <a:prstGeom prst="rect">
            <a:avLst/>
          </a:prstGeom>
          <a:solidFill>
            <a:srgbClr val="0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13232" y="2834640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Redken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9112" y="2834640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L'Oréal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5032" y="2834640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$150M+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32" y="3273552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Matrix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9112" y="3273552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L'Oréal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5032" y="3273552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$200M+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232" y="3712464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Aveda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9112" y="3712464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Estée Lauder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5032" y="3712464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$300M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232" y="4151376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Pureology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9112" y="4151376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L'Oréal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85032" y="4151376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$50M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232" y="4590288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Olaplex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9112" y="4590288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IPO / Strategic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5032" y="4590288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$100M+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3232" y="5029200"/>
            <a:ext cx="128016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69" b="1" i="0">
                <a:solidFill>
                  <a:srgbClr val="0B1A30"/>
                </a:solidFill>
                <a:latin typeface="Aptos"/>
              </a:rPr>
              <a:t>OUAI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39112" y="5029200"/>
            <a:ext cx="16002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Henkel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85032" y="5029200"/>
            <a:ext cx="1143000" cy="20116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830" b="0" i="0">
                <a:solidFill>
                  <a:srgbClr val="2D2D2D"/>
                </a:solidFill>
                <a:latin typeface="Aptos"/>
              </a:rPr>
              <a:t>~$150M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92240" y="2395728"/>
            <a:ext cx="4526280" cy="1024128"/>
          </a:xfrm>
          <a:prstGeom prst="rect">
            <a:avLst/>
          </a:prstGeom>
          <a:solidFill>
            <a:srgbClr val="FAF8F4"/>
          </a:solidFill>
          <a:ln w="8890">
            <a:solidFill>
              <a:srgbClr val="EBE7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6720840" y="2542032"/>
            <a:ext cx="1600200" cy="34747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2400" b="0" i="0">
                <a:solidFill>
                  <a:srgbClr val="0B1A30"/>
                </a:solidFill>
                <a:latin typeface="Georgia"/>
              </a:rPr>
              <a:t>2× – 5×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75320" y="2596896"/>
            <a:ext cx="2514600" cy="25603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100" b="1" i="0">
                <a:solidFill>
                  <a:srgbClr val="0B1A30"/>
                </a:solidFill>
                <a:latin typeface="Aptos"/>
              </a:rPr>
              <a:t>Net Sales Exit Multiple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5320" y="2889504"/>
            <a:ext cx="2514600" cy="310896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740" b="0" i="0">
                <a:solidFill>
                  <a:srgbClr val="2D2D2D"/>
                </a:solidFill>
                <a:latin typeface="Aptos"/>
              </a:rPr>
              <a:t>Comparable acquisition range for prestige independent hair care brands.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92240" y="3639312"/>
            <a:ext cx="4526280" cy="1024128"/>
          </a:xfrm>
          <a:prstGeom prst="rect">
            <a:avLst/>
          </a:prstGeom>
          <a:solidFill>
            <a:srgbClr val="FAF8F4"/>
          </a:solidFill>
          <a:ln w="8890">
            <a:solidFill>
              <a:srgbClr val="EBE7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6720840" y="3785615"/>
            <a:ext cx="1965960" cy="34747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2100" b="0" i="0">
                <a:solidFill>
                  <a:srgbClr val="0B1A30"/>
                </a:solidFill>
                <a:latin typeface="Georgia"/>
              </a:rPr>
              <a:t>$126M – $317M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32520" y="3840480"/>
            <a:ext cx="1965960" cy="256032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100" b="1" i="0">
                <a:solidFill>
                  <a:srgbClr val="0B1A30"/>
                </a:solidFill>
                <a:latin typeface="Aptos"/>
              </a:rPr>
              <a:t>Implied EV Range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32520" y="4133087"/>
            <a:ext cx="2011680" cy="310896"/>
          </a:xfrm>
          <a:prstGeom prst="rect">
            <a:avLst/>
          </a:prstGeom>
          <a:noFill/>
        </p:spPr>
        <p:txBody>
          <a:bodyPr wrap="square" lIns="27432" tIns="18288" rIns="27432" bIns="18288">
            <a:spAutoFit/>
          </a:bodyPr>
          <a:lstStyle/>
          <a:p>
            <a:pPr>
              <a:spcAft>
                <a:spcPts val="0"/>
              </a:spcAft>
            </a:pPr>
            <a:r>
              <a:rPr sz="740" b="0" i="0">
                <a:solidFill>
                  <a:srgbClr val="2D2D2D"/>
                </a:solidFill>
                <a:latin typeface="Aptos"/>
              </a:rPr>
              <a:t>Based on Year 7 net sales target of $63.4M at a 2–5× range.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92240" y="4882896"/>
            <a:ext cx="4526280" cy="841248"/>
          </a:xfrm>
          <a:prstGeom prst="rect">
            <a:avLst/>
          </a:prstGeom>
          <a:solidFill>
            <a:srgbClr val="FAF8F4"/>
          </a:solidFill>
          <a:ln w="8890">
            <a:solidFill>
              <a:srgbClr val="EBE7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720840" y="5010912"/>
            <a:ext cx="1508760" cy="292608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2200" b="0" i="0">
                <a:solidFill>
                  <a:srgbClr val="0B1A30"/>
                </a:solidFill>
                <a:latin typeface="Georgia"/>
              </a:rPr>
              <a:t>$63.4M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75320" y="5047488"/>
            <a:ext cx="2514600" cy="219456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50" b="1" i="0">
                <a:solidFill>
                  <a:srgbClr val="0B1A30"/>
                </a:solidFill>
                <a:latin typeface="Aptos"/>
              </a:rPr>
              <a:t>Year 7 Net Sales Target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320" y="5340096"/>
            <a:ext cx="2514600" cy="18288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740" b="0" i="0">
                <a:solidFill>
                  <a:srgbClr val="2D2D2D"/>
                </a:solidFill>
                <a:latin typeface="Aptos"/>
              </a:rPr>
              <a:t>$12.7M operating income target at 20% margin.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520" y="5440680"/>
            <a:ext cx="4018792" cy="344710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r>
              <a:rPr sz="1000" b="0" i="0" dirty="0">
                <a:solidFill>
                  <a:srgbClr val="696969"/>
                </a:solidFill>
                <a:latin typeface="Aptos"/>
              </a:rPr>
              <a:t>Exit thesis: 108 Bond </a:t>
            </a:r>
            <a:r>
              <a:rPr lang="en-US" sz="1000" b="0" i="0" dirty="0">
                <a:solidFill>
                  <a:srgbClr val="696969"/>
                </a:solidFill>
                <a:latin typeface="Aptos"/>
              </a:rPr>
              <a:t>Street </a:t>
            </a:r>
            <a:r>
              <a:rPr sz="1000" b="0" i="0" dirty="0">
                <a:solidFill>
                  <a:srgbClr val="696969"/>
                </a:solidFill>
                <a:latin typeface="Aptos"/>
              </a:rPr>
              <a:t>combines product system, founder heritage, </a:t>
            </a:r>
            <a:br>
              <a:rPr lang="en-US" sz="1000" b="0" i="0" dirty="0">
                <a:solidFill>
                  <a:srgbClr val="696969"/>
                </a:solidFill>
                <a:latin typeface="Aptos"/>
              </a:rPr>
            </a:br>
            <a:r>
              <a:rPr sz="1000" b="0" i="0" dirty="0">
                <a:solidFill>
                  <a:srgbClr val="696969"/>
                </a:solidFill>
                <a:latin typeface="Aptos"/>
              </a:rPr>
              <a:t>and brand moat into an acquisition-ready platform</a:t>
            </a:r>
            <a:r>
              <a:rPr sz="840" b="0" i="0" dirty="0">
                <a:solidFill>
                  <a:srgbClr val="696969"/>
                </a:solidFill>
                <a:latin typeface="Aptos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92240" y="5961888"/>
            <a:ext cx="4526280" cy="237744"/>
          </a:xfrm>
          <a:prstGeom prst="rect">
            <a:avLst/>
          </a:prstGeom>
          <a:noFill/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sz="670" b="0" i="0">
                <a:solidFill>
                  <a:srgbClr val="696969"/>
                </a:solidFill>
                <a:latin typeface="Aptos"/>
              </a:rPr>
              <a:t>Forward-looking projections are not guaranteed. All investments carry risk.</a:t>
            </a:r>
          </a:p>
        </p:txBody>
      </p:sp>
      <p:pic>
        <p:nvPicPr>
          <p:cNvPr id="50" name="Picture 49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DBE06239-71C1-08AF-4D2F-C83DEE45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41" y="102088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Protected. Proprietary. Defensible.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The brand is designed to become legacy — and built for a strategic exit.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822960" y="182880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243584" y="184708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U.S. Trademark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1243584" y="213969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Applications filed July 2026 for “108 BOND” and “The Architecture of Hair.”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172200" y="182880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592824" y="184708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International IP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592824" y="213969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Madrid Protocol filing planned within 6 months across Canada, Australia, South Africa, U.K., and E.U.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822960" y="2999232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243584" y="3017520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Copyright Portfolio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1243584" y="3310128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Written, photographic, video, and educational materials protected as scalable brand assets.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172200" y="2999232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592824" y="3017520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Conceptual Moat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6592824" y="3310128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2A2A2A"/>
                </a:solidFill>
              </a:rPr>
              <a:t>Architecture, precision, structure, and geometry become the brand’s ownable premium territory.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868680" y="5138928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68680" y="5504688"/>
            <a:ext cx="9692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2A2A2A"/>
                </a:solidFill>
              </a:rPr>
              <a:t>Request full business plan, financial model, offering documents, and Founder Circle onboarding materials.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868680" y="5888736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108 BOND ENTERPRISES, LLC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2" name="Text 20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4" name="Picture 2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C0510AC5-C883-F755-6139-A62F597C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0056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Investor Thesis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A prestige hair care brand with a clear reason to exist.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685800" y="1975104"/>
            <a:ext cx="7417468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108 Bond Street is not another “repair” brand. It is a structure-first hair care house built on an ownable idea, an authentic heritage address, and a premium visual system.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04672" y="365760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225296" y="367588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OWNABLE IDEA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225296" y="396849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Architecture gives the brand a category language competitors do not own.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6153912" y="365760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574536" y="367588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LEGITIMATE HERITAGE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6574536" y="396849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108 Bond Street, London, 1954 connects the product to the birth of modern hair design.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804672" y="470916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1225296" y="472744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PREMIUM PACKAGE SYSTEM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1225296" y="502005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Anodized aluminum, cream labels, silver accents, no excess carton waste.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6153912" y="470916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6574536" y="4727448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CONTROLLED DISTRIBUTION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6574536" y="5020056"/>
            <a:ext cx="415137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Salon-first education creates authority before wider retail expansion.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0" name="Text 18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2" name="Picture 21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F4195A8C-603D-578F-703B-760A519B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Problem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The prestige hair care market is loud, crowded, and increasingly difficult to trust.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777240" y="2148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777240" y="2697480"/>
            <a:ext cx="25603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" y="2971800"/>
            <a:ext cx="3063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1A30"/>
                </a:solidFill>
              </a:rPr>
              <a:t>Too Much Noise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77240" y="3547872"/>
            <a:ext cx="30632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2A2A2A"/>
                </a:solidFill>
              </a:rPr>
              <a:t>Influencer claims, celebrity extensions, and miracle language have trained premium consumers to question what brands say.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0" y="2148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4572000" y="2697480"/>
            <a:ext cx="25603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72000" y="2971800"/>
            <a:ext cx="3063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1A30"/>
                </a:solidFill>
              </a:rPr>
              <a:t>No Clear Territory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0" y="3547872"/>
            <a:ext cx="30632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2A2A2A"/>
                </a:solidFill>
              </a:rPr>
              <a:t>Most brands compete around ingredients, molecules, bonds, peptides, or salon celebrity — not around structure and architectural precision.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8366760" y="2148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66760" y="2697480"/>
            <a:ext cx="2560320" cy="0"/>
          </a:xfrm>
          <a:prstGeom prst="line">
            <a:avLst/>
          </a:prstGeom>
          <a:noFill/>
          <a:ln w="8255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66760" y="2971800"/>
            <a:ext cx="3063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1A30"/>
                </a:solidFill>
              </a:rPr>
              <a:t>Trust Gap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366760" y="3547872"/>
            <a:ext cx="30632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2A2A2A"/>
                </a:solidFill>
              </a:rPr>
              <a:t>Discerning consumers still want performance, but they want it translated honestly and visually signaled with restraint.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1371600" y="5650992"/>
            <a:ext cx="9509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Opportunity: claim the premium territory between technical performance and architectural design.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0" name="Text 18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2" name="Picture 21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E5026CA-285D-9921-D963-71235E41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Solution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The Architecture of Hair turns heritage, formula, education, and packaging into one system.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777240" y="1874520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197864" y="1892808"/>
            <a:ext cx="5705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Structure-first language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1197864" y="2185416"/>
            <a:ext cx="570585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Alignment, balance, depth, condition, and integrity — a framework consumers can understand.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777240" y="2862072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197864" y="2880360"/>
            <a:ext cx="5705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Disciplined claims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1197864" y="3172968"/>
            <a:ext cx="570585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No pseudo-science. No exaggerated miracle promises. Performance communicated with restraint.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777240" y="3849624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197864" y="3867912"/>
            <a:ext cx="5705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Education as distribution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1197864" y="4160520"/>
            <a:ext cx="570585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Stylists become the living proof of the Architecture of Hair, not just a sales channel.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777240" y="4837176"/>
            <a:ext cx="329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97864" y="4855464"/>
            <a:ext cx="5705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Ethical baseline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97864" y="5148072"/>
            <a:ext cx="5705856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Vegan, cruelty-free, sustainably minded packaging choices and no unit carton waste.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1" name="Text 18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3" name="Picture 22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62C860B7-1D1B-137E-563E-F82E9A47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907D3E-585D-3491-2B72-DDC79DC5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10399" y="1292793"/>
            <a:ext cx="6424148" cy="4282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1954: The Address Becomes the Brand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DED6C6"/>
                </a:solidFill>
              </a:rPr>
              <a:t>108 Bond Street gives the brand a real origin story — not a manufactured one.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1234440" y="3639312"/>
            <a:ext cx="8503920" cy="0"/>
          </a:xfrm>
          <a:prstGeom prst="line">
            <a:avLst/>
          </a:prstGeom>
          <a:noFill/>
          <a:ln w="15240">
            <a:solidFill>
              <a:srgbClr val="B8B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051560" y="3456432"/>
            <a:ext cx="347472" cy="347472"/>
          </a:xfrm>
          <a:prstGeom prst="ellipse">
            <a:avLst/>
          </a:prstGeom>
          <a:solidFill>
            <a:srgbClr val="F4F1EA"/>
          </a:solidFill>
          <a:ln w="12700">
            <a:solidFill>
              <a:srgbClr val="F4F1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28044" y="2697480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1954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02920" y="4069080"/>
            <a:ext cx="192024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20" dirty="0">
                <a:solidFill>
                  <a:srgbClr val="EEE8DC"/>
                </a:solidFill>
              </a:rPr>
              <a:t>Vidal Sassoon opens the Bond Street salon.</a:t>
            </a:r>
            <a:endParaRPr lang="en-US" sz="920" dirty="0"/>
          </a:p>
        </p:txBody>
      </p:sp>
      <p:sp>
        <p:nvSpPr>
          <p:cNvPr id="10" name="Shape 8"/>
          <p:cNvSpPr/>
          <p:nvPr/>
        </p:nvSpPr>
        <p:spPr>
          <a:xfrm>
            <a:off x="3840480" y="3456432"/>
            <a:ext cx="347472" cy="347472"/>
          </a:xfrm>
          <a:prstGeom prst="ellipse">
            <a:avLst/>
          </a:prstGeom>
          <a:solidFill>
            <a:srgbClr val="F4F1EA"/>
          </a:solidFill>
          <a:ln w="12700">
            <a:solidFill>
              <a:srgbClr val="F4F1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398921" y="2697480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Modern Design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291840" y="4069080"/>
            <a:ext cx="192024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20" dirty="0">
                <a:solidFill>
                  <a:srgbClr val="EEE8DC"/>
                </a:solidFill>
              </a:rPr>
              <a:t>Geometric precision changes how hair is cut, worn, and understood.</a:t>
            </a:r>
            <a:endParaRPr lang="en-US" sz="920" dirty="0"/>
          </a:p>
        </p:txBody>
      </p:sp>
      <p:sp>
        <p:nvSpPr>
          <p:cNvPr id="13" name="Shape 11"/>
          <p:cNvSpPr/>
          <p:nvPr/>
        </p:nvSpPr>
        <p:spPr>
          <a:xfrm>
            <a:off x="6629400" y="3456432"/>
            <a:ext cx="347472" cy="347472"/>
          </a:xfrm>
          <a:prstGeom prst="ellipse">
            <a:avLst/>
          </a:prstGeom>
          <a:solidFill>
            <a:srgbClr val="F4F1EA"/>
          </a:solidFill>
          <a:ln w="12700">
            <a:solidFill>
              <a:srgbClr val="F4F1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157764" y="2697480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4F1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Legacy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80760" y="4069080"/>
            <a:ext cx="192024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20" dirty="0">
                <a:solidFill>
                  <a:srgbClr val="EEE8DC"/>
                </a:solidFill>
              </a:rPr>
              <a:t>Architectural hair becomes a language of discipline, shape, and confidence.</a:t>
            </a:r>
            <a:endParaRPr lang="en-US" sz="920" dirty="0"/>
          </a:p>
        </p:txBody>
      </p:sp>
      <p:sp>
        <p:nvSpPr>
          <p:cNvPr id="16" name="Shape 14"/>
          <p:cNvSpPr/>
          <p:nvPr/>
        </p:nvSpPr>
        <p:spPr>
          <a:xfrm>
            <a:off x="9418320" y="3456432"/>
            <a:ext cx="347472" cy="347472"/>
          </a:xfrm>
          <a:prstGeom prst="ellipse">
            <a:avLst/>
          </a:prstGeom>
          <a:solidFill>
            <a:srgbClr val="F4F1EA"/>
          </a:solidFill>
          <a:ln w="12700">
            <a:solidFill>
              <a:srgbClr val="F4F1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869680" y="4069080"/>
            <a:ext cx="192024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20" dirty="0">
                <a:solidFill>
                  <a:srgbClr val="EEE8DC"/>
                </a:solidFill>
              </a:rPr>
              <a:t>Eden and Elan carry the legacy forward as a modern product house.</a:t>
            </a:r>
            <a:endParaRPr lang="en-US" sz="920" dirty="0"/>
          </a:p>
        </p:txBody>
      </p:sp>
      <p:sp>
        <p:nvSpPr>
          <p:cNvPr id="19" name="Text 17"/>
          <p:cNvSpPr/>
          <p:nvPr/>
        </p:nvSpPr>
        <p:spPr>
          <a:xfrm>
            <a:off x="1188720" y="5806440"/>
            <a:ext cx="9784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00" dirty="0">
                <a:solidFill>
                  <a:srgbClr val="B8B1A5"/>
                </a:solidFill>
              </a:rPr>
              <a:t>The brand is positioned as a living continuation — modern, commercial, and future-facing.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EEE8D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1" name="Text 19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EEE8D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3" name="Picture 22" descr="THE ARCHITECTURE OF HAIR&#10;&#10;AI-generated content may be incorrect.">
            <a:extLst>
              <a:ext uri="{FF2B5EF4-FFF2-40B4-BE49-F238E27FC236}">
                <a16:creationId xmlns:a16="http://schemas.microsoft.com/office/drawing/2014/main" id="{3122A61A-32BB-C21B-1E08-84D7DF72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2" y="93723"/>
            <a:ext cx="1413296" cy="546357"/>
          </a:xfrm>
          <a:prstGeom prst="rect">
            <a:avLst/>
          </a:prstGeom>
        </p:spPr>
      </p:pic>
      <p:pic>
        <p:nvPicPr>
          <p:cNvPr id="25" name="Picture 24" descr="LONDON&#10;&#10;AI-generated content may be incorrect.">
            <a:extLst>
              <a:ext uri="{FF2B5EF4-FFF2-40B4-BE49-F238E27FC236}">
                <a16:creationId xmlns:a16="http://schemas.microsoft.com/office/drawing/2014/main" id="{53EC6DD1-80BE-1CB0-BB5B-D2391AE52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08" y="640080"/>
            <a:ext cx="1295325" cy="1295325"/>
          </a:xfrm>
          <a:prstGeom prst="rect">
            <a:avLst/>
          </a:prstGeom>
        </p:spPr>
      </p:pic>
      <p:pic>
        <p:nvPicPr>
          <p:cNvPr id="27" name="Picture 26" descr="THE ARCHITECTURE OF HAIR&#10;&#10;AI-generated content may be incorrect.">
            <a:extLst>
              <a:ext uri="{FF2B5EF4-FFF2-40B4-BE49-F238E27FC236}">
                <a16:creationId xmlns:a16="http://schemas.microsoft.com/office/drawing/2014/main" id="{C6185539-62AE-E74F-89EC-3C7B6146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2557426"/>
            <a:ext cx="1413296" cy="5463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Founders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A family legacy with equal ownership and a shared standard.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822960" y="1965960"/>
            <a:ext cx="4663440" cy="3154680"/>
          </a:xfrm>
          <a:prstGeom prst="rect">
            <a:avLst/>
          </a:prstGeom>
          <a:solidFill>
            <a:srgbClr val="EEE8DC"/>
          </a:solidFill>
          <a:ln w="10160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88720" y="2331720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Eden Sassoon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188720" y="2788920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80" b="1" dirty="0">
                <a:solidFill>
                  <a:srgbClr val="6C6C6C"/>
                </a:solidFill>
              </a:rPr>
              <a:t>CO-FOUNDER &amp; CHIEF CREATIVE OFFICER</a:t>
            </a:r>
            <a:endParaRPr lang="en-US" sz="680" dirty="0"/>
          </a:p>
        </p:txBody>
      </p:sp>
      <p:sp>
        <p:nvSpPr>
          <p:cNvPr id="9" name="Text 7"/>
          <p:cNvSpPr/>
          <p:nvPr/>
        </p:nvSpPr>
        <p:spPr>
          <a:xfrm>
            <a:off x="1188720" y="3337560"/>
            <a:ext cx="37947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2A2A2A"/>
                </a:solidFill>
              </a:rPr>
              <a:t>Daughter of Vidal Sassoon. Known for luxury salon environments, professional standards, and a modern creative lens on hair culture.</a:t>
            </a:r>
            <a:endParaRPr lang="en-US" sz="1020" dirty="0"/>
          </a:p>
        </p:txBody>
      </p:sp>
      <p:sp>
        <p:nvSpPr>
          <p:cNvPr id="10" name="Shape 8"/>
          <p:cNvSpPr/>
          <p:nvPr/>
        </p:nvSpPr>
        <p:spPr>
          <a:xfrm>
            <a:off x="1188720" y="4434840"/>
            <a:ext cx="1828800" cy="274320"/>
          </a:xfrm>
          <a:prstGeom prst="roundRect">
            <a:avLst>
              <a:gd name="adj" fmla="val 13333"/>
            </a:avLst>
          </a:prstGeom>
          <a:solidFill>
            <a:srgbClr val="0B1A30"/>
          </a:solidFill>
          <a:ln w="12700">
            <a:solidFill>
              <a:srgbClr val="0B1A3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261872" y="4512564"/>
            <a:ext cx="168249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80" b="1" dirty="0">
                <a:solidFill>
                  <a:srgbClr val="F4F1EA"/>
                </a:solidFill>
              </a:rPr>
              <a:t>50% MEMBERSHIP EQUITY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6309360" y="1965960"/>
            <a:ext cx="4663440" cy="3154680"/>
          </a:xfrm>
          <a:prstGeom prst="rect">
            <a:avLst/>
          </a:prstGeom>
          <a:solidFill>
            <a:srgbClr val="EEE8DC"/>
          </a:solidFill>
          <a:ln w="10160">
            <a:solidFill>
              <a:srgbClr val="C8BFA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675120" y="2331720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Elan Sassoon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675120" y="2788920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680" b="1" dirty="0">
                <a:solidFill>
                  <a:srgbClr val="6C6C6C"/>
                </a:solidFill>
              </a:rPr>
              <a:t>CO-FOUNDER &amp; CHIEF EXECUTIVE</a:t>
            </a:r>
            <a:endParaRPr lang="en-US" sz="680" dirty="0"/>
          </a:p>
        </p:txBody>
      </p:sp>
      <p:sp>
        <p:nvSpPr>
          <p:cNvPr id="15" name="Text 13"/>
          <p:cNvSpPr/>
          <p:nvPr/>
        </p:nvSpPr>
        <p:spPr>
          <a:xfrm>
            <a:off x="6675120" y="3337560"/>
            <a:ext cx="37947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20" dirty="0">
                <a:solidFill>
                  <a:srgbClr val="2A2A2A"/>
                </a:solidFill>
              </a:rPr>
              <a:t>Son of Vidal Sassoon. Global hair authority, educator, and entrepreneur carrying a 70-year architectural hair legacy forward.</a:t>
            </a:r>
            <a:endParaRPr lang="en-US" sz="1020" dirty="0"/>
          </a:p>
        </p:txBody>
      </p:sp>
      <p:sp>
        <p:nvSpPr>
          <p:cNvPr id="16" name="Shape 14"/>
          <p:cNvSpPr/>
          <p:nvPr/>
        </p:nvSpPr>
        <p:spPr>
          <a:xfrm>
            <a:off x="6675120" y="4434840"/>
            <a:ext cx="1828800" cy="274320"/>
          </a:xfrm>
          <a:prstGeom prst="roundRect">
            <a:avLst>
              <a:gd name="adj" fmla="val 13333"/>
            </a:avLst>
          </a:prstGeom>
          <a:solidFill>
            <a:srgbClr val="0B1A30"/>
          </a:solidFill>
          <a:ln w="12700">
            <a:solidFill>
              <a:srgbClr val="0B1A3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748272" y="4512564"/>
            <a:ext cx="168249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80" b="1" dirty="0">
                <a:solidFill>
                  <a:srgbClr val="F4F1EA"/>
                </a:solidFill>
              </a:rPr>
              <a:t>50% MEMBERSHIP EQUITY</a:t>
            </a:r>
            <a:endParaRPr lang="en-US" sz="680" dirty="0"/>
          </a:p>
        </p:txBody>
      </p:sp>
      <p:sp>
        <p:nvSpPr>
          <p:cNvPr id="18" name="Text 16"/>
          <p:cNvSpPr/>
          <p:nvPr/>
        </p:nvSpPr>
        <p:spPr>
          <a:xfrm>
            <a:off x="1371600" y="5715000"/>
            <a:ext cx="9418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6C6C6C"/>
                </a:solidFill>
              </a:rPr>
              <a:t>Each founder holds 50% membership equity, diluted equally upon third-party investment.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0" name="Text 18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2" name="Picture 21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83059BB0-5C86-12B8-BF94-16D94752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Built to Be Owned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Every brand element reinforces one singular idea: The Architecture of Hair.</a:t>
            </a:r>
            <a:endParaRPr lang="en-US" sz="950" dirty="0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" y="1984248"/>
            <a:ext cx="4892040" cy="32634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349240" y="187452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5852160" y="189280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Tagline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5852160" y="220370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The Architecture of Hair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8503920" y="187452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9006840" y="189280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Visual System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9006840" y="220370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Deep navy, cream label, brushed silver, precise type spacing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5349240" y="320040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5852160" y="321868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Voice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5852160" y="352958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Confident, minimal, technical — but never clinical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8503920" y="320040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9006840" y="321868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Foundation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9006840" y="352958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Vegan, cruelty-free, sustainably minded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5349240" y="452628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5852160" y="454456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IP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5852160" y="485546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Trademark filings for core brand territory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8503920" y="4526280"/>
            <a:ext cx="384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4" name="Text 21"/>
          <p:cNvSpPr/>
          <p:nvPr/>
        </p:nvSpPr>
        <p:spPr>
          <a:xfrm>
            <a:off x="9006840" y="4544568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0B1A30"/>
                </a:solidFill>
              </a:rPr>
              <a:t>Education</a:t>
            </a:r>
            <a:endParaRPr lang="en-US" sz="850" dirty="0"/>
          </a:p>
        </p:txBody>
      </p:sp>
      <p:sp>
        <p:nvSpPr>
          <p:cNvPr id="25" name="Text 22"/>
          <p:cNvSpPr/>
          <p:nvPr/>
        </p:nvSpPr>
        <p:spPr>
          <a:xfrm>
            <a:off x="9006840" y="4855464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2A2A2A"/>
                </a:solidFill>
              </a:rPr>
              <a:t>Training turns the idea into a professional movement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7" name="Text 24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9" name="Picture 28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5147CE67-CCFB-6A2D-421D-C3C9AD87F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Product Portfolio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Five core SKUs plus one Founder Circle limited edition.</a:t>
            </a:r>
            <a:endParaRPr lang="en-US" sz="950" dirty="0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rcRect l="4500" t="4932" b="11233"/>
          <a:stretch>
            <a:fillRect/>
          </a:stretch>
        </p:blipFill>
        <p:spPr>
          <a:xfrm>
            <a:off x="527541" y="1527048"/>
            <a:ext cx="11195066" cy="35204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94360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SHAMPOO</a:t>
            </a:r>
            <a:endParaRPr lang="en-US" sz="650" dirty="0"/>
          </a:p>
        </p:txBody>
      </p:sp>
      <p:sp>
        <p:nvSpPr>
          <p:cNvPr id="8" name="Text 5"/>
          <p:cNvSpPr/>
          <p:nvPr/>
        </p:nvSpPr>
        <p:spPr>
          <a:xfrm>
            <a:off x="2450592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CONDITIONER</a:t>
            </a:r>
            <a:endParaRPr lang="en-US" sz="650" dirty="0"/>
          </a:p>
        </p:txBody>
      </p:sp>
      <p:sp>
        <p:nvSpPr>
          <p:cNvPr id="9" name="Text 6"/>
          <p:cNvSpPr/>
          <p:nvPr/>
        </p:nvSpPr>
        <p:spPr>
          <a:xfrm>
            <a:off x="4306824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TREATMENT</a:t>
            </a:r>
            <a:endParaRPr lang="en-US" sz="650" dirty="0"/>
          </a:p>
        </p:txBody>
      </p:sp>
      <p:sp>
        <p:nvSpPr>
          <p:cNvPr id="10" name="Text 7"/>
          <p:cNvSpPr/>
          <p:nvPr/>
        </p:nvSpPr>
        <p:spPr>
          <a:xfrm>
            <a:off x="6163056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BONDING</a:t>
            </a:r>
            <a:endParaRPr lang="en-US" sz="650" dirty="0"/>
          </a:p>
        </p:txBody>
      </p:sp>
      <p:sp>
        <p:nvSpPr>
          <p:cNvPr id="11" name="Text 8"/>
          <p:cNvSpPr/>
          <p:nvPr/>
        </p:nvSpPr>
        <p:spPr>
          <a:xfrm>
            <a:off x="8019288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HYDRATION</a:t>
            </a:r>
            <a:endParaRPr lang="en-US" sz="650" dirty="0"/>
          </a:p>
        </p:txBody>
      </p:sp>
      <p:sp>
        <p:nvSpPr>
          <p:cNvPr id="12" name="Text 9"/>
          <p:cNvSpPr/>
          <p:nvPr/>
        </p:nvSpPr>
        <p:spPr>
          <a:xfrm>
            <a:off x="9875520" y="5074920"/>
            <a:ext cx="15727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b="1" dirty="0">
                <a:solidFill>
                  <a:srgbClr val="0B1A30"/>
                </a:solidFill>
              </a:rPr>
              <a:t>FOUNDER CIRCLE LE</a:t>
            </a:r>
            <a:endParaRPr lang="en-US" sz="650" dirty="0"/>
          </a:p>
        </p:txBody>
      </p:sp>
      <p:sp>
        <p:nvSpPr>
          <p:cNvPr id="13" name="Text 10"/>
          <p:cNvSpPr/>
          <p:nvPr/>
        </p:nvSpPr>
        <p:spPr>
          <a:xfrm>
            <a:off x="7315200" y="550468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35%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7315200" y="5943600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COGS Target</a:t>
            </a:r>
            <a:endParaRPr lang="en-US" sz="730" dirty="0"/>
          </a:p>
        </p:txBody>
      </p:sp>
      <p:sp>
        <p:nvSpPr>
          <p:cNvPr id="15" name="Text 12"/>
          <p:cNvSpPr/>
          <p:nvPr/>
        </p:nvSpPr>
        <p:spPr>
          <a:xfrm>
            <a:off x="8915400" y="5504688"/>
            <a:ext cx="1600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65%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8915400" y="5943600"/>
            <a:ext cx="1600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Gross Margin Target</a:t>
            </a:r>
            <a:endParaRPr lang="en-US" sz="730" dirty="0"/>
          </a:p>
        </p:txBody>
      </p:sp>
      <p:sp>
        <p:nvSpPr>
          <p:cNvPr id="17" name="Text 14"/>
          <p:cNvSpPr/>
          <p:nvPr/>
        </p:nvSpPr>
        <p:spPr>
          <a:xfrm>
            <a:off x="10744200" y="5504688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0744200" y="5943600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30" dirty="0">
                <a:solidFill>
                  <a:srgbClr val="6C6C6C"/>
                </a:solidFill>
              </a:rPr>
              <a:t>Contract Manufacturing</a:t>
            </a:r>
            <a:endParaRPr lang="en-US" sz="730" dirty="0"/>
          </a:p>
        </p:txBody>
      </p:sp>
      <p:sp>
        <p:nvSpPr>
          <p:cNvPr id="19" name="Text 16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0" name="Text 17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2" name="Picture 21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661021BA-C4C0-774F-9422-965D4223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21792" y="713232"/>
            <a:ext cx="80467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108 Bond Street Consumer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C6C6C"/>
                </a:solidFill>
              </a:rPr>
              <a:t>Premium, salon-aware, values-led, and allergic to hype.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804672" y="1965960"/>
            <a:ext cx="21945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B1A30"/>
                </a:solidFill>
              </a:rPr>
              <a:t>WHO THEY ARE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804672" y="2167128"/>
            <a:ext cx="566928" cy="0"/>
          </a:xfrm>
          <a:prstGeom prst="line">
            <a:avLst/>
          </a:prstGeom>
          <a:noFill/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0" y="1965960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0B1A30"/>
                </a:solidFill>
              </a:rPr>
              <a:t>WHAT THEY DEMAND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6400800" y="2167128"/>
            <a:ext cx="566928" cy="0"/>
          </a:xfrm>
          <a:prstGeom prst="line">
            <a:avLst/>
          </a:prstGeom>
          <a:noFill/>
          <a:ln w="12700">
            <a:solidFill>
              <a:srgbClr val="0B1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22960" y="2514600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Salon-educated and stylist-influenced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822960" y="3081528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Ethically conscious: vegan, cruelty-free, sustainable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822960" y="3648456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Discerning and inquisitive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822960" y="4215384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Early adopter of premium quality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822960" y="4782312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Shops Sephora, Ulta, and prestige specialty retail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6400800" y="2514600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Structural results, not marketing promises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6400800" y="3081528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Verifiable performance language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6400800" y="3648456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Legitimate heritage and credibility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6400800" y="4215384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Premium packaging with intelligence and restraint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6400800" y="4782312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A2A2A"/>
                </a:solidFill>
              </a:rPr>
              <a:t>— An elevated sensory experience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1417320" y="5852160"/>
            <a:ext cx="9326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0B1A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This consumer pays premium prices when the brand feels intelligent, credible, and visibly different.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402336" y="6473952"/>
            <a:ext cx="8046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50" dirty="0">
                <a:solidFill>
                  <a:srgbClr val="6C6C6C"/>
                </a:solidFill>
              </a:rPr>
              <a:t>108 BOND ENTERPRISES, LLC  ·  CONFIDENTIAL  ·  INVESTOR PRESENTATION 2026</a:t>
            </a:r>
            <a:endParaRPr lang="en-US" sz="550" dirty="0"/>
          </a:p>
        </p:txBody>
      </p:sp>
      <p:sp>
        <p:nvSpPr>
          <p:cNvPr id="22" name="Text 20"/>
          <p:cNvSpPr/>
          <p:nvPr/>
        </p:nvSpPr>
        <p:spPr>
          <a:xfrm>
            <a:off x="9674352" y="6473952"/>
            <a:ext cx="20482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550" dirty="0">
                <a:solidFill>
                  <a:srgbClr val="6C6C6C"/>
                </a:solidFill>
              </a:rPr>
              <a:t>THE ARCHITECTURE OF HAIR</a:t>
            </a:r>
            <a:endParaRPr lang="en-US" sz="550" dirty="0"/>
          </a:p>
        </p:txBody>
      </p:sp>
      <p:pic>
        <p:nvPicPr>
          <p:cNvPr id="24" name="Picture 2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27DEB4A-C3EB-36FF-CE7F-A4BE233C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96072"/>
            <a:ext cx="1006486" cy="489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2180</Words>
  <Application>Microsoft Office PowerPoint</Application>
  <PresentationFormat>Widescreen</PresentationFormat>
  <Paragraphs>371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108 Bond Enterprises,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 Bond Enterprises — Investor Pitch Deck Clarified</dc:title>
  <dc:subject>108 Bond Enterprises investor presentation, clarified</dc:subject>
  <dc:creator>OpenAI</dc:creator>
  <cp:lastModifiedBy>jeff caudell</cp:lastModifiedBy>
  <cp:revision>2</cp:revision>
  <dcterms:created xsi:type="dcterms:W3CDTF">2026-07-15T17:16:25Z</dcterms:created>
  <dcterms:modified xsi:type="dcterms:W3CDTF">2026-07-17T14:57:39Z</dcterms:modified>
</cp:coreProperties>
</file>